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sldIdLst>
    <p:sldId id="585" r:id="rId4"/>
    <p:sldId id="392" r:id="rId6"/>
    <p:sldId id="568" r:id="rId7"/>
    <p:sldId id="586" r:id="rId8"/>
    <p:sldId id="587" r:id="rId9"/>
    <p:sldId id="588" r:id="rId10"/>
    <p:sldId id="589" r:id="rId11"/>
    <p:sldId id="594" r:id="rId12"/>
    <p:sldId id="599" r:id="rId13"/>
    <p:sldId id="629" r:id="rId14"/>
    <p:sldId id="580" r:id="rId15"/>
    <p:sldId id="607" r:id="rId16"/>
    <p:sldId id="605" r:id="rId17"/>
    <p:sldId id="606" r:id="rId18"/>
    <p:sldId id="363" r:id="rId19"/>
    <p:sldId id="365" r:id="rId20"/>
    <p:sldId id="637" r:id="rId21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2181" userDrawn="1">
          <p15:clr>
            <a:srgbClr val="A4A3A4"/>
          </p15:clr>
        </p15:guide>
        <p15:guide id="2" pos="373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30" name="liqian bao" initials="lb" lastIdx="0" clrIdx="29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3" name="ASUS" initials="A" lastIdx="2" clrIdx="12"/>
  <p:cmAuthor id="14" name="user" initials="u" lastIdx="0" clrIdx="0"/>
  <p:cmAuthor id="15" name="李丽" initials="李" lastIdx="0" clrIdx="14"/>
  <p:cmAuthor id="16" name="Nicole Li  李倩" initials="N" lastIdx="0" clrIdx="0"/>
  <p:cmAuthor id="18" name="222" initials="2" lastIdx="0" clrIdx="0"/>
  <p:cmAuthor id="76" name="1637354872@qq.com" initials="1" lastIdx="1" clrIdx="25"/>
  <p:cmAuthor id="19" name="Administrator" initials="A" lastIdx="0" clrIdx="18"/>
  <p:cmAuthor id="20" name="hanying" initials="h" lastIdx="0" clrIdx="19"/>
  <p:cmAuthor id="23" name="Microsoft Office 用户" initials="Office [23]" lastIdx="0" clrIdx="2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  <p:guide orient="horz" pos="2181"/>
        <p:guide pos="37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84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任务六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4" name="菱形 3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" name="直接连接符 5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2" tIns="45718" rIns="9140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5ECE486-C6A0-4608-840F-0A72D58B97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95D1B26-46D7-4B80-82F2-700270B5A6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后作业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学习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复习回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5"/>
            <a:ext cx="2208245" cy="584771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  <a:endParaRPr lang="en-US" altLang="zh-CN" sz="3200" u="none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课堂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任务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学习任务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学习任务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18" rIns="91408" bIns="45718"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08" tIns="45718" rIns="91408" bIns="45718" rtlCol="0">
            <a:spAutoFit/>
          </a:bodyPr>
          <a:lstStyle/>
          <a:p>
            <a:r>
              <a:rPr lang="zh-CN" altLang="en-US" sz="3200" u="none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学习任务四</a:t>
            </a:r>
            <a:endParaRPr lang="zh-CN" altLang="en-US" sz="3200" u="none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6010" y="215265"/>
            <a:ext cx="1790700" cy="723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5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tags" Target="../tags/tag75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slide" Target="slide1.x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18.png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80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4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5.png"/><Relationship Id="rId1" Type="http://schemas.openxmlformats.org/officeDocument/2006/relationships/tags" Target="../tags/tag4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image" Target="../media/image7.png"/><Relationship Id="rId4" Type="http://schemas.openxmlformats.org/officeDocument/2006/relationships/tags" Target="../tags/tag49.xml"/><Relationship Id="rId3" Type="http://schemas.openxmlformats.org/officeDocument/2006/relationships/image" Target="../media/image6.jpe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53.xml"/><Relationship Id="rId2" Type="http://schemas.openxmlformats.org/officeDocument/2006/relationships/image" Target="../media/image8.png"/><Relationship Id="rId1" Type="http://schemas.openxmlformats.org/officeDocument/2006/relationships/tags" Target="../tags/tag5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0" Type="http://schemas.openxmlformats.org/officeDocument/2006/relationships/notesSlide" Target="../notesSlides/notesSlide2.xml"/><Relationship Id="rId2" Type="http://schemas.openxmlformats.org/officeDocument/2006/relationships/tags" Target="../tags/tag60.xml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1.jpeg"/><Relationship Id="rId17" Type="http://schemas.openxmlformats.org/officeDocument/2006/relationships/tags" Target="../tags/tag73.xml"/><Relationship Id="rId16" Type="http://schemas.openxmlformats.org/officeDocument/2006/relationships/image" Target="../media/image10.jpeg"/><Relationship Id="rId15" Type="http://schemas.openxmlformats.org/officeDocument/2006/relationships/tags" Target="../tags/tag72.xml"/><Relationship Id="rId14" Type="http://schemas.openxmlformats.org/officeDocument/2006/relationships/tags" Target="../tags/tag71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tags" Target="../tags/tag5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5520" y="2708920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6000" b="1" dirty="0" smtClean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15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  </a:t>
            </a:r>
            <a:endParaRPr lang="en-US" altLang="zh-CN" sz="6000" b="1" dirty="0" smtClean="0">
              <a:solidFill>
                <a:schemeClr val="accent2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秦汉时期的科技与文化</a:t>
            </a:r>
            <a:endParaRPr lang="zh-CN" altLang="en-US" sz="6000" b="1" dirty="0">
              <a:solidFill>
                <a:schemeClr val="accent2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文本框 2"/>
          <p:cNvSpPr txBox="1"/>
          <p:nvPr>
            <p:custDataLst>
              <p:tags r:id="rId1"/>
            </p:custDataLst>
          </p:nvPr>
        </p:nvSpPr>
        <p:spPr>
          <a:xfrm>
            <a:off x="4008120" y="1772285"/>
            <a:ext cx="7670165" cy="3888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概况：秦汉时期，农学有较大发展</a:t>
            </a:r>
            <a:endParaRPr lang="zh-CN" altLang="en-US" sz="3200" b="1" dirty="0"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代表作：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《汜胜之书》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1" dirty="0"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内容：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总结了关中地区的农业生产经验，提出改良土地、适度施肥、合理密植等农业生产方法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  <a:p>
            <a:pPr algn="just"/>
            <a:endParaRPr lang="zh-CN" altLang="en-US" sz="3200" b="1" dirty="0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767715" y="1557020"/>
            <a:ext cx="2908300" cy="4215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50"/>
          <p:cNvSpPr>
            <a:spLocks noChangeArrowheads="1"/>
          </p:cNvSpPr>
          <p:nvPr/>
        </p:nvSpPr>
        <p:spPr bwMode="auto">
          <a:xfrm>
            <a:off x="3755807" y="116632"/>
            <a:ext cx="523303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医学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、数学与农学的成就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1"/>
          <p:cNvSpPr txBox="1"/>
          <p:nvPr/>
        </p:nvSpPr>
        <p:spPr>
          <a:xfrm>
            <a:off x="1991995" y="3411220"/>
            <a:ext cx="4712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2800" u="sng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</a:rPr>
              <a:t>我国古代第一部</a:t>
            </a:r>
            <a:r>
              <a:rPr lang="zh-CN" altLang="en-US" sz="2800" u="sng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</a:rPr>
              <a:t>纪传体</a:t>
            </a:r>
            <a:r>
              <a:rPr lang="zh-CN" altLang="en-US" sz="2800" u="sng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</a:rPr>
              <a:t>通史</a:t>
            </a:r>
            <a:endParaRPr lang="zh-CN" altLang="en-US" sz="2800" dirty="0">
              <a:solidFill>
                <a:schemeClr val="tx1"/>
              </a:solidFill>
              <a:effectLst/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95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692385" y="2600174"/>
            <a:ext cx="309880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zh-CN" sz="2665" b="1"/>
          </a:p>
        </p:txBody>
      </p:sp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007768" y="119544"/>
            <a:ext cx="385572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司马迁与《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sym typeface="+mn-ea"/>
              </a:rPr>
              <a:t>史记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5" name="图片 4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1325" y="1605915"/>
            <a:ext cx="2362200" cy="2148840"/>
          </a:xfrm>
          <a:prstGeom prst="rect">
            <a:avLst/>
          </a:prstGeom>
        </p:spPr>
      </p:pic>
      <p:sp>
        <p:nvSpPr>
          <p:cNvPr id="24584" name="Rectangle 10"/>
          <p:cNvSpPr/>
          <p:nvPr/>
        </p:nvSpPr>
        <p:spPr>
          <a:xfrm>
            <a:off x="363855" y="2285365"/>
            <a:ext cx="1579880" cy="60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Tx/>
              <a:buSzTx/>
              <a:buBlip>
                <a:blip r:embed="rId4"/>
              </a:buBlip>
            </a:pPr>
            <a:r>
              <a:rPr lang="zh-CN" altLang="en-US" sz="3200" dirty="0">
                <a:latin typeface="方正公文小标宋" panose="02000500000000000000" charset="-122"/>
                <a:ea typeface="方正公文小标宋" panose="02000500000000000000" charset="-122"/>
              </a:rPr>
              <a:t>内容：</a:t>
            </a:r>
            <a:endParaRPr lang="zh-CN" altLang="en-US" sz="32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363855" y="1774190"/>
            <a:ext cx="1579880" cy="60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Blip>
                <a:blip r:embed="rId4"/>
              </a:buBlip>
            </a:pPr>
            <a:r>
              <a:rPr lang="zh-CN" altLang="en-US" sz="3200" dirty="0">
                <a:solidFill>
                  <a:schemeClr val="tx1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作者：</a:t>
            </a:r>
            <a:endParaRPr lang="zh-CN" altLang="en-US" sz="3200" dirty="0">
              <a:solidFill>
                <a:schemeClr val="tx1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363855" y="2860675"/>
            <a:ext cx="1579880" cy="60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  <a:buClrTx/>
              <a:buSzTx/>
              <a:buBlip>
                <a:blip r:embed="rId4"/>
              </a:buBlip>
            </a:pPr>
            <a:r>
              <a:rPr lang="zh-CN" altLang="en-US" sz="3200" dirty="0">
                <a:latin typeface="方正公文小标宋" panose="02000500000000000000" charset="-122"/>
                <a:ea typeface="方正公文小标宋" panose="02000500000000000000" charset="-122"/>
              </a:rPr>
              <a:t>体裁：</a:t>
            </a:r>
            <a:endParaRPr lang="zh-CN" altLang="en-US" sz="32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219147" name="Text Box 11"/>
          <p:cNvSpPr txBox="1"/>
          <p:nvPr/>
        </p:nvSpPr>
        <p:spPr>
          <a:xfrm>
            <a:off x="2017395" y="2300605"/>
            <a:ext cx="8053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记述了从传说中的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黄帝到汉武帝</a:t>
            </a:r>
            <a:r>
              <a:rPr lang="zh-CN" altLang="en-US" sz="2800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时的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史事</a:t>
            </a:r>
            <a:endParaRPr lang="zh-CN" altLang="en-US" sz="2800" dirty="0">
              <a:solidFill>
                <a:schemeClr val="tx1"/>
              </a:solidFill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2017395" y="1716405"/>
            <a:ext cx="6596380" cy="632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司马迁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（太史公）（</a:t>
            </a:r>
            <a:r>
              <a:rPr lang="zh-CN" altLang="en-US" sz="2800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西汉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武帝时人）</a:t>
            </a:r>
            <a:endParaRPr lang="zh-CN" altLang="en-US" sz="2800" dirty="0">
              <a:solidFill>
                <a:schemeClr val="tx1"/>
              </a:solidFill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2" name="Rectangle 10"/>
          <p:cNvSpPr/>
          <p:nvPr/>
        </p:nvSpPr>
        <p:spPr>
          <a:xfrm>
            <a:off x="375920" y="3462655"/>
            <a:ext cx="2047240" cy="60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l">
              <a:lnSpc>
                <a:spcPct val="90000"/>
              </a:lnSpc>
              <a:spcBef>
                <a:spcPct val="20000"/>
              </a:spcBef>
              <a:buClrTx/>
              <a:buSzTx/>
              <a:buBlip>
                <a:blip r:embed="rId4"/>
              </a:buBlip>
            </a:pPr>
            <a:r>
              <a:rPr lang="zh-CN" altLang="en-US" sz="3200" dirty="0">
                <a:latin typeface="方正公文小标宋" panose="02000500000000000000" charset="-122"/>
                <a:ea typeface="方正公文小标宋" panose="02000500000000000000" charset="-122"/>
              </a:rPr>
              <a:t>地位：</a:t>
            </a:r>
            <a:endParaRPr lang="zh-CN" altLang="en-US" sz="32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pic>
        <p:nvPicPr>
          <p:cNvPr id="4" name="图片 3" descr="二十四史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73870" y="4102735"/>
            <a:ext cx="2320290" cy="213550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59740" y="1052830"/>
            <a:ext cx="10488930" cy="478155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2800" b="1" kern="1200" cap="none" spc="0" normalizeH="0" baseline="0" noProof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【自主学习】阅读教材</a:t>
            </a: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第</a:t>
            </a:r>
            <a:r>
              <a:rPr kumimoji="0" lang="en-US" altLang="zh-CN" sz="2800" b="1" kern="1200" cap="none" spc="0" normalizeH="0" baseline="0" noProof="1">
                <a:solidFill>
                  <a:srgbClr val="00B0F0"/>
                </a:solidFill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87</a:t>
            </a:r>
            <a:r>
              <a:rPr kumimoji="0" lang="zh-CN" altLang="en-US" sz="2800" b="1" kern="1200" cap="none" spc="0" normalizeH="0" baseline="0" noProof="1">
                <a:solidFill>
                  <a:srgbClr val="00B0F0"/>
                </a:solidFill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页</a:t>
            </a:r>
            <a:r>
              <a:rPr kumimoji="0" lang="zh-CN" altLang="en-US" sz="2800" b="1" kern="1200" cap="none" spc="0" normalizeH="0" baseline="0" noProof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的内容</a:t>
            </a:r>
            <a:r>
              <a:rPr kumimoji="0" lang="zh-CN" altLang="en-US" sz="2800" b="1" kern="1200" cap="none" spc="0" normalizeH="0" baseline="0" noProof="1"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，了解《史记》的相关内容。</a:t>
            </a:r>
            <a:endParaRPr kumimoji="0" lang="zh-CN" altLang="en-US" sz="2800" b="1" kern="1200" cap="none" spc="0" normalizeH="0" baseline="0" noProof="1">
              <a:latin typeface="方正仿宋_GB2312" panose="02000000000000000000" charset="-122"/>
              <a:ea typeface="方正仿宋_GB2312" panose="02000000000000000000" charset="-122"/>
              <a:cs typeface="+mn-cs"/>
            </a:endParaRPr>
          </a:p>
        </p:txBody>
      </p:sp>
      <p:sp>
        <p:nvSpPr>
          <p:cNvPr id="7" name="Rectangle 10"/>
          <p:cNvSpPr/>
          <p:nvPr>
            <p:custDataLst>
              <p:tags r:id="rId7"/>
            </p:custDataLst>
          </p:nvPr>
        </p:nvSpPr>
        <p:spPr>
          <a:xfrm>
            <a:off x="360045" y="4037965"/>
            <a:ext cx="1579880" cy="60198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algn="l">
              <a:lnSpc>
                <a:spcPct val="90000"/>
              </a:lnSpc>
              <a:spcBef>
                <a:spcPct val="20000"/>
              </a:spcBef>
              <a:buClrTx/>
              <a:buSzTx/>
              <a:buBlip>
                <a:blip r:embed="rId4"/>
              </a:buBlip>
            </a:pPr>
            <a:r>
              <a:rPr lang="zh-CN" altLang="en-US" sz="3200" dirty="0">
                <a:latin typeface="方正公文小标宋" panose="02000500000000000000" charset="-122"/>
                <a:ea typeface="方正公文小标宋" panose="02000500000000000000" charset="-122"/>
              </a:rPr>
              <a:t>评价：</a:t>
            </a:r>
            <a:endParaRPr lang="zh-CN" altLang="en-US" sz="32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8" name="Text Box 11"/>
          <p:cNvSpPr txBox="1"/>
          <p:nvPr>
            <p:custDataLst>
              <p:tags r:id="rId8"/>
            </p:custDataLst>
          </p:nvPr>
        </p:nvSpPr>
        <p:spPr>
          <a:xfrm>
            <a:off x="1991995" y="2810510"/>
            <a:ext cx="7424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</a:rPr>
              <a:t>纪传体通史</a:t>
            </a:r>
            <a:endParaRPr lang="zh-CN" altLang="en-US" sz="2800" dirty="0">
              <a:solidFill>
                <a:schemeClr val="tx1"/>
              </a:solidFill>
              <a:effectLst/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87845" y="1938020"/>
            <a:ext cx="4968795" cy="10604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</p:pic>
      <p:sp>
        <p:nvSpPr>
          <p:cNvPr id="15" name="Text Box 11"/>
          <p:cNvSpPr txBox="1"/>
          <p:nvPr/>
        </p:nvSpPr>
        <p:spPr>
          <a:xfrm>
            <a:off x="1945640" y="4027805"/>
            <a:ext cx="76079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charset="0"/>
                <a:ea typeface="华文中宋" panose="02010600040101010101" charset="-122"/>
              </a:rPr>
              <a:t>公正记事，爱憎分明，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Times New Roman" panose="02020603050405020304" charset="0"/>
                <a:ea typeface="华文中宋" panose="02010600040101010101" charset="-122"/>
              </a:rPr>
              <a:t>秉笔直书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charset="0"/>
                <a:ea typeface="华文中宋" panose="02010600040101010101" charset="-122"/>
              </a:rPr>
              <a:t>，实事求是，对中国史学发展产生了深远影响。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charset="0"/>
              <a:ea typeface="华文中宋" panose="02010600040101010101" charset="-122"/>
            </a:endParaRPr>
          </a:p>
        </p:txBody>
      </p:sp>
      <p:sp>
        <p:nvSpPr>
          <p:cNvPr id="16" name="Text Box 11"/>
          <p:cNvSpPr txBox="1"/>
          <p:nvPr/>
        </p:nvSpPr>
        <p:spPr>
          <a:xfrm>
            <a:off x="1939925" y="5085715"/>
            <a:ext cx="70250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Times New Roman" panose="02020603050405020304" charset="0"/>
                <a:ea typeface="华文中宋" panose="02010600040101010101" charset="-122"/>
              </a:rPr>
              <a:t>文笔优美，所记人物形象生动，在文学史上也有重要地位。</a:t>
            </a:r>
            <a:endParaRPr lang="zh-CN" altLang="en-US" sz="2800" b="1" dirty="0">
              <a:solidFill>
                <a:schemeClr val="tx1"/>
              </a:solidFill>
              <a:effectLst/>
              <a:latin typeface="Times New Roman" panose="02020603050405020304" charset="0"/>
              <a:ea typeface="华文中宋" panose="02010600040101010101" charset="-122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2766195" y="3244215"/>
            <a:ext cx="6166832" cy="2791460"/>
          </a:xfrm>
          <a:prstGeom prst="wedgeRoundRectCallout">
            <a:avLst>
              <a:gd name="adj1" fmla="val -5856"/>
              <a:gd name="adj2" fmla="val -6493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全书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万字。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本纪，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世家，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70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列传，</a:t>
            </a:r>
            <a:r>
              <a:rPr lang="en-US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10</a:t>
            </a:r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表，</a:t>
            </a:r>
            <a:r>
              <a:rPr lang="en-US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</a:t>
            </a:r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书，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</a:t>
            </a:r>
            <a:r>
              <a:rPr lang="en-US" alt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130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篇。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本纪：历代帝王政绩。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世家：诸侯国和汉代诸侯、勋贵兴亡。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列传：重要人物言行事迹。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表：大事年表。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书：天文、水利、经济、文化等情况。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5920" y="5373216"/>
            <a:ext cx="4498975" cy="10541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19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9147" grpId="0"/>
      <p:bldP spid="11" grpId="0"/>
      <p:bldP spid="7" grpId="0"/>
      <p:bldP spid="8" grpId="0"/>
      <p:bldP spid="15" grpId="0"/>
      <p:bldP spid="16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图片 122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5995" y="1898169"/>
            <a:ext cx="8818563" cy="1195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图片 122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453" y="3318029"/>
            <a:ext cx="4248150" cy="2403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文本框 12294"/>
          <p:cNvSpPr txBox="1"/>
          <p:nvPr/>
        </p:nvSpPr>
        <p:spPr>
          <a:xfrm>
            <a:off x="6750685" y="3220874"/>
            <a:ext cx="3887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1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+mn-ea"/>
              </a:rPr>
              <a:t>家庭的影响。</a:t>
            </a:r>
            <a:endParaRPr lang="zh-CN" altLang="en-US" sz="2800" dirty="0">
              <a:solidFill>
                <a:srgbClr val="0000FF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747510" y="3797136"/>
            <a:ext cx="4107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+mn-ea"/>
              </a:rPr>
              <a:t>拥有丰富的知识。</a:t>
            </a:r>
            <a:endParaRPr lang="zh-CN" altLang="en-US" sz="2800" dirty="0">
              <a:solidFill>
                <a:srgbClr val="0000FF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6750685" y="4357841"/>
            <a:ext cx="47002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3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）具有远大的人生理想。</a:t>
            </a:r>
            <a:endParaRPr lang="zh-CN" altLang="en-US" sz="2800" dirty="0">
              <a:solidFill>
                <a:srgbClr val="0000FF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6750685" y="4949661"/>
            <a:ext cx="3997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4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）坚强的意志。</a:t>
            </a:r>
            <a:endParaRPr lang="zh-CN" altLang="en-US" sz="2800" dirty="0">
              <a:solidFill>
                <a:srgbClr val="0000FF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5584825" y="5571326"/>
            <a:ext cx="6279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5</a:t>
            </a:r>
            <a:r>
              <a:rPr lang="zh-CN" altLang="en-US" sz="2800" dirty="0">
                <a:solidFill>
                  <a:srgbClr val="0000FF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）大一统局面的巩固和社会的繁荣。</a:t>
            </a:r>
            <a:endParaRPr lang="zh-CN" altLang="en-US" sz="2800" dirty="0">
              <a:solidFill>
                <a:srgbClr val="0000FF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95" y="3805708"/>
            <a:ext cx="2228850" cy="2287905"/>
          </a:xfrm>
          <a:prstGeom prst="roundRect">
            <a:avLst/>
          </a:prstGeom>
          <a:noFill/>
          <a:ln w="9525">
            <a:noFill/>
          </a:ln>
        </p:spPr>
      </p:pic>
      <p:cxnSp>
        <p:nvCxnSpPr>
          <p:cNvPr id="16" name="直接连接符 15"/>
          <p:cNvCxnSpPr/>
          <p:nvPr/>
        </p:nvCxnSpPr>
        <p:spPr>
          <a:xfrm flipV="1">
            <a:off x="7865745" y="2690966"/>
            <a:ext cx="1398270" cy="63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257425" y="3122766"/>
            <a:ext cx="8734425" cy="76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350770" y="5288116"/>
            <a:ext cx="1398270" cy="63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351405" y="3626956"/>
            <a:ext cx="3388360" cy="82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3310255" y="4491191"/>
            <a:ext cx="3145790" cy="69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351405" y="4851236"/>
            <a:ext cx="41763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84095" y="2690966"/>
            <a:ext cx="5035550" cy="12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>
            <p:custDataLst>
              <p:tags r:id="rId4"/>
            </p:custDataLst>
          </p:nvPr>
        </p:nvSpPr>
        <p:spPr>
          <a:xfrm>
            <a:off x="974411" y="1206539"/>
            <a:ext cx="10488930" cy="535531"/>
          </a:xfrm>
          <a:prstGeom prst="rect">
            <a:avLst/>
          </a:prstGeom>
          <a:noFill/>
          <a:ln w="25400">
            <a:noFill/>
          </a:ln>
        </p:spPr>
        <p:txBody>
          <a:bodyPr wrap="square">
            <a:spAutoFit/>
          </a:bodyPr>
          <a:lstStyle/>
          <a:p>
            <a:pPr marR="0" algn="ctr" defTabSz="914400">
              <a:lnSpc>
                <a:spcPct val="90000"/>
              </a:lnSpc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【思考探究】</a:t>
            </a:r>
            <a:r>
              <a:rPr kumimoji="0" lang="zh-CN" altLang="en-US" sz="3200" b="1" kern="1200" cap="none" spc="0" normalizeH="0" baseline="0" noProof="1">
                <a:latin typeface="方正仿宋_GB2312" panose="02000000000000000000" charset="-122"/>
                <a:ea typeface="方正仿宋_GB2312" panose="02000000000000000000" charset="-122"/>
                <a:cs typeface="+mn-cs"/>
              </a:rPr>
              <a:t>为什么司马迁能写出《史记》？</a:t>
            </a:r>
            <a:endParaRPr kumimoji="0" lang="en-US" altLang="zh-CN" sz="3200" b="1" kern="1200" cap="none" spc="0" normalizeH="0" baseline="0" noProof="1">
              <a:latin typeface="方正仿宋_GB2312" panose="02000000000000000000" charset="-122"/>
              <a:ea typeface="方正仿宋_GB2312" panose="02000000000000000000" charset="-122"/>
              <a:cs typeface="+mn-cs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4007768" y="119544"/>
            <a:ext cx="385572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司马迁与《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sym typeface="+mn-ea"/>
              </a:rPr>
              <a:t>史记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》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  <p:bldP spid="12297" grpId="0"/>
      <p:bldP spid="12298" grpId="0"/>
      <p:bldP spid="122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869227" y="116632"/>
            <a:ext cx="247840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道教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和佛教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695400" y="2924810"/>
            <a:ext cx="4104456" cy="164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 smtClean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微软雅黑" panose="020B0503020204020204" charset="-122"/>
              </a:rPr>
              <a:t>    </a:t>
            </a:r>
            <a:r>
              <a:rPr lang="zh-CN" altLang="en-US" sz="2800" dirty="0" smtClean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微软雅黑" panose="020B0503020204020204" charset="-122"/>
              </a:rPr>
              <a:t>东汉末年，朝政腐败，天灾不断，瘟疫爆发，人民苦难，渴望解脱</a:t>
            </a:r>
            <a:endParaRPr lang="zh-CN" altLang="en-US" sz="2800" dirty="0" smtClean="0">
              <a:solidFill>
                <a:srgbClr val="000000"/>
              </a:solidFill>
              <a:latin typeface="方正公文小标宋" panose="02000500000000000000" charset="-122"/>
              <a:ea typeface="方正公文小标宋" panose="02000500000000000000" charset="-122"/>
              <a:sym typeface="微软雅黑" panose="020B0503020204020204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5244587" y="3517890"/>
            <a:ext cx="668655" cy="4318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717205" y="3240405"/>
            <a:ext cx="27793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张角 太平道</a:t>
            </a:r>
            <a:endParaRPr lang="zh-CN" altLang="en-US" sz="2800" dirty="0" smtClean="0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  <a:p>
            <a:r>
              <a:rPr lang="zh-CN" altLang="en-US" sz="2800" dirty="0" smtClean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张陵 五斗米道</a:t>
            </a:r>
            <a:endParaRPr lang="zh-CN" altLang="en-US" sz="2800" dirty="0" smtClean="0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08053" y="3472180"/>
            <a:ext cx="17021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治病</a:t>
            </a:r>
            <a:r>
              <a:rPr lang="zh-CN" altLang="en-US" sz="2800" dirty="0" smtClean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传道</a:t>
            </a:r>
            <a:endParaRPr lang="zh-CN" altLang="en-US" sz="2800" dirty="0" smtClean="0">
              <a:solidFill>
                <a:srgbClr val="000000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5" name="右箭头 14"/>
          <p:cNvSpPr/>
          <p:nvPr>
            <p:custDataLst>
              <p:tags r:id="rId2"/>
            </p:custDataLst>
          </p:nvPr>
        </p:nvSpPr>
        <p:spPr>
          <a:xfrm>
            <a:off x="7854240" y="3500755"/>
            <a:ext cx="668655" cy="43180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3206" y="1347069"/>
            <a:ext cx="1604401" cy="5847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道教</a:t>
            </a:r>
            <a:endParaRPr lang="zh-CN" altLang="en-US" sz="3200" b="1">
              <a:solidFill>
                <a:srgbClr val="FF0000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1" grpId="0"/>
      <p:bldP spid="12" grpId="0"/>
      <p:bldP spid="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551180" y="1628458"/>
            <a:ext cx="7367905" cy="4831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地位：</a:t>
            </a:r>
            <a:r>
              <a:rPr lang="zh-CN" altLang="en-US" sz="2800" b="1" dirty="0">
                <a:solidFill>
                  <a:srgbClr val="0070C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世界三大宗教之一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创始人：</a:t>
            </a:r>
            <a:r>
              <a:rPr lang="zh-CN" altLang="en-US" sz="2800" b="1" dirty="0">
                <a:solidFill>
                  <a:srgbClr val="0070C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乔达摩</a:t>
            </a:r>
            <a:r>
              <a:rPr lang="en-US" altLang="zh-CN" sz="2800" b="1" dirty="0">
                <a:solidFill>
                  <a:srgbClr val="0070C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·</a:t>
            </a:r>
            <a:r>
              <a:rPr lang="zh-CN" altLang="en-US" sz="2800" b="1" dirty="0">
                <a:solidFill>
                  <a:srgbClr val="0070C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悉达多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起源：约公元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前</a:t>
            </a:r>
            <a:r>
              <a:rPr lang="en-US" altLang="zh-CN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世纪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的古代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印度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主张：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+mn-ea"/>
              </a:rPr>
              <a:t>众生平等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传入与传播：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两汉之际，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佛教传入中国。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        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东汉明帝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时，得到上层统治阶</a:t>
            </a:r>
            <a:r>
              <a:rPr lang="en-US" altLang="zh-CN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</a:t>
            </a:r>
            <a:endParaRPr lang="en-US" altLang="zh-CN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        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级的扶持，在社会上逐步传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</a:t>
            </a:r>
            <a:r>
              <a:rPr lang="en-US" altLang="zh-CN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       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播开来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影响：丰富了中国文化，在社会、思想、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</a:t>
            </a:r>
            <a:r>
              <a:rPr lang="en-US" altLang="zh-CN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 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文学以及建筑、雕刻、绘画等方面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</a:t>
            </a:r>
            <a:r>
              <a:rPr lang="en-US" altLang="zh-CN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 </a:t>
            </a:r>
            <a:r>
              <a:rPr lang="zh-CN" altLang="en-US" sz="2800" b="1" dirty="0"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产生深远影响</a:t>
            </a:r>
            <a:endParaRPr lang="zh-CN" altLang="en-US" sz="2800" b="1" dirty="0"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392" y="1067875"/>
            <a:ext cx="1376680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佛教</a:t>
            </a:r>
            <a:endParaRPr lang="zh-CN" altLang="en-US" sz="2800" b="1">
              <a:solidFill>
                <a:srgbClr val="FF0000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49950"/>
          <a:stretch>
            <a:fillRect/>
          </a:stretch>
        </p:blipFill>
        <p:spPr>
          <a:xfrm>
            <a:off x="7607935" y="1628775"/>
            <a:ext cx="3917315" cy="4027170"/>
          </a:xfrm>
          <a:prstGeom prst="rect">
            <a:avLst/>
          </a:prstGeom>
        </p:spPr>
      </p:pic>
      <p:sp>
        <p:nvSpPr>
          <p:cNvPr id="7" name="Rectangle 50"/>
          <p:cNvSpPr>
            <a:spLocks noChangeArrowheads="1"/>
          </p:cNvSpPr>
          <p:nvPr/>
        </p:nvSpPr>
        <p:spPr bwMode="auto">
          <a:xfrm>
            <a:off x="4869227" y="116632"/>
            <a:ext cx="247840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道教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和佛教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690" y="1043305"/>
            <a:ext cx="10935970" cy="5373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2662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9425" y="981075"/>
            <a:ext cx="11193780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方正仿宋_GB2312" panose="02000000000000000000" charset="-122"/>
                <a:ea typeface="方正仿宋_GB2312" panose="02000000000000000000" charset="-122"/>
                <a:sym typeface="+mn-ea"/>
              </a:rPr>
              <a:t>【问题思考】</a:t>
            </a:r>
            <a:r>
              <a:rPr lang="zh-CN" altLang="en-US" sz="2800" b="1" dirty="0">
                <a:solidFill>
                  <a:srgbClr val="0000FF"/>
                </a:solidFill>
                <a:latin typeface="方正仿宋_GB2312" panose="02000000000000000000" charset="-122"/>
                <a:ea typeface="方正仿宋_GB2312" panose="02000000000000000000" charset="-122"/>
              </a:rPr>
              <a:t>结合所学知识，探究</a:t>
            </a:r>
            <a:r>
              <a:rPr lang="zh-CN" altLang="en-US" sz="2800" b="1" dirty="0">
                <a:solidFill>
                  <a:srgbClr val="0000FF"/>
                </a:solidFill>
                <a:latin typeface="方正仿宋_GB2312" panose="02000000000000000000" charset="-122"/>
                <a:ea typeface="方正仿宋_GB2312" panose="02000000000000000000" charset="-122"/>
                <a:sym typeface="+mn-ea"/>
              </a:rPr>
              <a:t>推动秦汉时期科技发展和文化繁荣的因素有哪些？</a:t>
            </a:r>
            <a:endParaRPr lang="zh-CN" altLang="en-US" sz="2800" b="1" dirty="0">
              <a:solidFill>
                <a:srgbClr val="0000FF"/>
              </a:solidFill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400" y="5449019"/>
            <a:ext cx="10977806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楷体" panose="02010609060101010101" pitchFamily="49" charset="-122"/>
                <a:sym typeface="+mn-ea"/>
              </a:rPr>
              <a:t>唯物史观：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物质文明决定精神文明；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                    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社会存在决定社会意识。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7368" y="2294870"/>
            <a:ext cx="11522710" cy="2862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（</a:t>
            </a:r>
            <a:r>
              <a:rPr lang="en-US" altLang="zh-CN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1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）政治上：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国家统一，社会安定；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（文景之治、汉武帝大一统局面、光武中兴）。</a:t>
            </a:r>
            <a:endParaRPr lang="zh-CN" altLang="en-US" sz="24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方正公文小标宋" panose="020005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（</a:t>
            </a:r>
            <a:r>
              <a:rPr lang="en-US" altLang="zh-CN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2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）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经济上：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社会经济繁荣。</a:t>
            </a:r>
            <a:endParaRPr lang="zh-CN" altLang="en-US" sz="24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方正公文小标宋" panose="020005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（</a:t>
            </a:r>
            <a:r>
              <a:rPr lang="en-US" altLang="zh-CN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3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）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民族交往：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民族交融，各民族、各地区之间的经济文化交往加强。</a:t>
            </a:r>
            <a:endParaRPr lang="zh-CN" altLang="en-US" sz="2400" b="1" dirty="0" smtClean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方正公文小标宋" panose="02000500000000000000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（</a:t>
            </a:r>
            <a:r>
              <a:rPr lang="en-US" altLang="zh-CN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4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）对外交流：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丝绸之路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的开辟，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促进了中外经济文化交流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。</a:t>
            </a:r>
            <a:endParaRPr lang="zh-CN" altLang="en-US" sz="24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方正公文小标宋" panose="020005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（</a:t>
            </a:r>
            <a:r>
              <a:rPr lang="en-US" altLang="zh-CN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5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</a:rPr>
              <a:t>）个人因素：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对之前的科技文化成就的继承和发展，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人民智慧和汗水的结晶</a:t>
            </a:r>
            <a:r>
              <a:rPr lang="zh-CN" altLang="en-US" sz="24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方正公文小标宋" panose="02000500000000000000" charset="-122"/>
                <a:sym typeface="+mn-ea"/>
              </a:rPr>
              <a:t>。</a:t>
            </a:r>
            <a:endParaRPr lang="zh-CN" altLang="en-US" sz="2400" b="1" dirty="0" smtClean="0">
              <a:effectLst/>
              <a:latin typeface="黑体" panose="02010609060101010101" pitchFamily="49" charset="-122"/>
              <a:ea typeface="黑体" panose="02010609060101010101" pitchFamily="49" charset="-122"/>
              <a:cs typeface="方正公文小标宋" panose="020005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397760" y="2564553"/>
            <a:ext cx="7574280" cy="2400300"/>
          </a:xfrm>
          <a:prstGeom prst="rect">
            <a:avLst/>
          </a:prstGeom>
          <a:noFill/>
          <a:ln w="9525">
            <a:noFill/>
          </a:ln>
        </p:spPr>
        <p:txBody>
          <a:bodyPr lIns="121912" tIns="60956" rIns="121912" bIns="60956">
            <a:noAutofit/>
          </a:bodyPr>
          <a:lstStyle/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基础型作业：完成课后活动题，并标明考查的知识点。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-609600" defTabSz="914400">
              <a:lnSpc>
                <a:spcPct val="150000"/>
              </a:lnSpc>
            </a:pPr>
            <a:r>
              <a:rPr lang="en-US" altLang="zh-CN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en-US" sz="3200" u="none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发展型作业：完成课后练习。</a:t>
            </a:r>
            <a:endParaRPr lang="zh-CN" altLang="en-US" sz="3200" u="none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95400" y="1772816"/>
            <a:ext cx="1092200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了解秦汉时期的科学技术和医学成就，包括造纸术的发明和改进，张仲景、华佗的生平和成就。</a:t>
            </a:r>
            <a:endParaRPr 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了解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道教兴起和</a:t>
            </a:r>
            <a:r>
              <a:rPr lang="zh-CN" sz="3200" b="1">
                <a:latin typeface="宋体" panose="02010600030101010101" pitchFamily="2" charset="-122"/>
                <a:cs typeface="宋体" panose="02010600030101010101" pitchFamily="2" charset="-122"/>
              </a:rPr>
              <a:t>佛教传入的简要史实、司马迁的生平事迹及其撰写的《史记》的简要内容，知道这一时期我国在数学和农学方面取得成就。</a:t>
            </a:r>
            <a:endParaRPr lang="zh-CN" altLang="en-US" sz="32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4510452" y="116632"/>
            <a:ext cx="293751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造纸术的发明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sp>
        <p:nvSpPr>
          <p:cNvPr id="28689" name="上箭头 28688"/>
          <p:cNvSpPr/>
          <p:nvPr/>
        </p:nvSpPr>
        <p:spPr>
          <a:xfrm>
            <a:off x="9683115" y="5398453"/>
            <a:ext cx="647700" cy="936625"/>
          </a:xfrm>
          <a:prstGeom prst="upArrow">
            <a:avLst>
              <a:gd name="adj1" fmla="val 50000"/>
              <a:gd name="adj2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defTabSz="685800">
              <a:buClrTx/>
              <a:buSzTx/>
              <a:defRPr/>
            </a:pPr>
            <a:r>
              <a:rPr lang="zh-CN" altLang="en-US" sz="280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昂贵</a:t>
            </a:r>
            <a:endParaRPr lang="zh-CN" altLang="en-US" sz="280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公文小标宋" panose="02000500000000000000" charset="-122"/>
              <a:ea typeface="方正公文小标宋" panose="02000500000000000000" charset="-122"/>
              <a:sym typeface="+mn-ea"/>
            </a:endParaRPr>
          </a:p>
        </p:txBody>
      </p:sp>
      <p:sp>
        <p:nvSpPr>
          <p:cNvPr id="28690" name="上箭头 28689"/>
          <p:cNvSpPr/>
          <p:nvPr/>
        </p:nvSpPr>
        <p:spPr>
          <a:xfrm>
            <a:off x="7651750" y="5398453"/>
            <a:ext cx="647700" cy="936625"/>
          </a:xfrm>
          <a:prstGeom prst="upArrow">
            <a:avLst>
              <a:gd name="adj1" fmla="val 50000"/>
              <a:gd name="adj2" fmla="val 361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 defTabSz="685800">
              <a:buClrTx/>
              <a:buSzTx/>
              <a:defRPr/>
            </a:pPr>
            <a:r>
              <a:rPr lang="zh-CN" altLang="en-US" sz="280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笨重</a:t>
            </a:r>
            <a:endParaRPr lang="zh-CN" altLang="en-US" sz="280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公文小标宋" panose="02000500000000000000" charset="-122"/>
              <a:ea typeface="方正公文小标宋" panose="02000500000000000000" charset="-122"/>
              <a:sym typeface="+mn-ea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847436" y="1085924"/>
            <a:ext cx="1001649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effectLst/>
                <a:latin typeface="方正仿宋_GB2312" panose="02000000000000000000" charset="-122"/>
                <a:ea typeface="方正仿宋_GB2312" panose="02000000000000000000" charset="-122"/>
              </a:rPr>
              <a:t>【说一说】同学们能说出纸发明以前有哪些书写材料吗？</a:t>
            </a:r>
            <a:endParaRPr lang="zh-CN" altLang="en-US" sz="2800" b="1" dirty="0">
              <a:solidFill>
                <a:schemeClr val="tx1"/>
              </a:solidFill>
              <a:effectLst/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885" y="2130425"/>
            <a:ext cx="10138410" cy="28397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169035" y="5038725"/>
            <a:ext cx="9679493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龟甲、兽</a:t>
            </a:r>
            <a:r>
              <a:rPr lang="zh-CN" altLang="en-US" sz="240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骨</a:t>
            </a:r>
            <a:r>
              <a:rPr lang="en-US" altLang="zh-CN" sz="240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          </a:t>
            </a:r>
            <a:r>
              <a:rPr lang="en-US" altLang="zh-CN" sz="2400" smtClean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 </a:t>
            </a:r>
            <a:r>
              <a:rPr lang="zh-CN" altLang="en-US" sz="2400" smtClean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青铜器</a:t>
            </a:r>
            <a:r>
              <a:rPr lang="en-US" altLang="zh-CN" sz="2400" smtClean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             </a:t>
            </a:r>
            <a:r>
              <a:rPr lang="zh-CN" altLang="en-US" sz="2400" dirty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竹简、木简</a:t>
            </a:r>
            <a:r>
              <a:rPr lang="en-US" altLang="zh-CN" sz="2400" dirty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      </a:t>
            </a:r>
            <a:r>
              <a:rPr lang="zh-CN" altLang="en-US" sz="2400" dirty="0">
                <a:solidFill>
                  <a:srgbClr val="0B10E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丝帛</a:t>
            </a:r>
            <a:endParaRPr lang="zh-CN" altLang="en-US" sz="2400" dirty="0">
              <a:solidFill>
                <a:srgbClr val="0B10EF"/>
              </a:solidFill>
              <a:effectLst/>
              <a:latin typeface="方正公文小标宋" panose="02000500000000000000" charset="-122"/>
              <a:ea typeface="方正公文小标宋" panose="020005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74411" y="1589161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ffectLst/>
                <a:latin typeface="方正仿宋_GB2312" panose="02000000000000000000" charset="-122"/>
                <a:ea typeface="方正仿宋_GB2312" panose="02000000000000000000" charset="-122"/>
                <a:sym typeface="+mn-ea"/>
              </a:rPr>
              <a:t>这些书写材料有哪些缺点？</a:t>
            </a:r>
            <a:endParaRPr lang="zh-CN" altLang="en-US" sz="2800" b="1" dirty="0">
              <a:effectLst/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sp>
        <p:nvSpPr>
          <p:cNvPr id="9" name="左右箭头 8"/>
          <p:cNvSpPr/>
          <p:nvPr/>
        </p:nvSpPr>
        <p:spPr>
          <a:xfrm>
            <a:off x="1347708" y="5549290"/>
            <a:ext cx="5155565" cy="809625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ct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+mn-cs"/>
              </a:rPr>
              <a:t>书写费力</a:t>
            </a:r>
            <a:endParaRPr kumimoji="0" lang="zh-CN" altLang="en-US" sz="280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公文小标宋" panose="02000500000000000000" charset="-122"/>
              <a:ea typeface="方正公文小标宋" panose="02000500000000000000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 bldLvl="0" animBg="1"/>
      <p:bldP spid="28690" grpId="0" bldLvl="0" animBg="1"/>
      <p:bldP spid="8" grpId="0" bldLvl="0" animBg="1"/>
      <p:bldP spid="11" grpId="0"/>
      <p:bldP spid="12" grpId="0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13179" y="1052830"/>
            <a:ext cx="1068578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effectLst/>
                <a:latin typeface="方正仿宋_GB2312" panose="02000000000000000000" charset="-122"/>
                <a:ea typeface="方正仿宋_GB2312" panose="02000000000000000000" charset="-122"/>
              </a:rPr>
              <a:t>【说一说】目前世界上已知最早的纸出现于哪一时期的</a:t>
            </a:r>
            <a:r>
              <a:rPr lang="zh-CN" altLang="en-US" sz="2800" b="1" dirty="0">
                <a:effectLst/>
                <a:latin typeface="方正仿宋_GB2312" panose="02000000000000000000" charset="-122"/>
                <a:ea typeface="方正仿宋_GB2312" panose="02000000000000000000" charset="-122"/>
                <a:sym typeface="+mn-ea"/>
              </a:rPr>
              <a:t>哪个国家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方正仿宋_GB2312" panose="02000000000000000000" charset="-122"/>
                <a:ea typeface="方正仿宋_GB2312" panose="02000000000000000000" charset="-122"/>
              </a:rPr>
              <a:t>？</a:t>
            </a:r>
            <a:endParaRPr lang="zh-CN" altLang="en-US" sz="2800" b="1" dirty="0">
              <a:solidFill>
                <a:schemeClr val="tx1"/>
              </a:solidFill>
              <a:effectLst/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7238" y="1596500"/>
            <a:ext cx="4545330" cy="4796281"/>
            <a:chOff x="840" y="3630"/>
            <a:chExt cx="5380" cy="6148"/>
          </a:xfrm>
        </p:grpSpPr>
        <p:pic>
          <p:nvPicPr>
            <p:cNvPr id="24" name="Picture 6" descr="zl-zz0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840" y="3630"/>
              <a:ext cx="5380" cy="54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>
              <p:custDataLst>
                <p:tags r:id="rId3"/>
              </p:custDataLst>
            </p:nvPr>
          </p:nvSpPr>
          <p:spPr>
            <a:xfrm>
              <a:off x="1930" y="9030"/>
              <a:ext cx="3200" cy="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西汉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纸本地图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5415588" y="2680579"/>
            <a:ext cx="6224066" cy="325945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1986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年，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甘肃天水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放马滩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5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号汉墓出土，上绘山、川、崖 路，是世界上最早的纸绘地图，也是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迄今发现时代最早的纸张实物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4508" y="1772816"/>
            <a:ext cx="40862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+mn-ea"/>
              </a:rPr>
              <a:t>西汉</a:t>
            </a:r>
            <a:r>
              <a:rPr lang="zh-CN" altLang="en-US" sz="400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、中国</a:t>
            </a:r>
            <a:endParaRPr lang="zh-CN" altLang="en-US" sz="4000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9" name="Rectangle 50"/>
          <p:cNvSpPr>
            <a:spLocks noChangeArrowheads="1"/>
          </p:cNvSpPr>
          <p:nvPr/>
        </p:nvSpPr>
        <p:spPr bwMode="auto">
          <a:xfrm>
            <a:off x="4510452" y="116632"/>
            <a:ext cx="293751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造纸术的发明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9336" y="974725"/>
            <a:ext cx="518922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effectLst/>
                <a:latin typeface="方正仿宋_GB2312" panose="02000000000000000000" charset="-122"/>
                <a:ea typeface="方正仿宋_GB2312" panose="02000000000000000000" charset="-122"/>
              </a:rPr>
              <a:t>【史料读史】谁改进了造纸术？</a:t>
            </a:r>
            <a:endParaRPr lang="zh-CN" altLang="en-US" sz="2800" b="1" dirty="0">
              <a:solidFill>
                <a:schemeClr val="tx1"/>
              </a:solidFill>
              <a:effectLst/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sp>
        <p:nvSpPr>
          <p:cNvPr id="26633" name="文本框 32"/>
          <p:cNvSpPr txBox="1"/>
          <p:nvPr>
            <p:custDataLst>
              <p:tags r:id="rId1"/>
            </p:custDataLst>
          </p:nvPr>
        </p:nvSpPr>
        <p:spPr>
          <a:xfrm>
            <a:off x="680720" y="5371465"/>
            <a:ext cx="3097530" cy="10509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1800" dirty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蔡伦</a:t>
            </a:r>
            <a:r>
              <a:rPr lang="zh-CN" altLang="en-US" sz="2000" dirty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东汉</a:t>
            </a:r>
            <a:r>
              <a:rPr lang="zh-CN" altLang="en-US" sz="2000" dirty="0">
                <a:solidFill>
                  <a:srgbClr val="0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桂阳（今湖南耒阳市）人</a:t>
            </a:r>
            <a:endParaRPr lang="zh-CN" altLang="en-US" sz="2000" dirty="0">
              <a:solidFill>
                <a:srgbClr val="00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pic>
        <p:nvPicPr>
          <p:cNvPr id="26632" name="图片 26631" descr="20130709145520-122661144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595" y="1785620"/>
            <a:ext cx="3081655" cy="3513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440873" y="1771015"/>
            <a:ext cx="7042150" cy="1641475"/>
          </a:xfrm>
          <a:prstGeom prst="rect">
            <a:avLst/>
          </a:prstGeom>
          <a:noFill/>
          <a:ln w="9525" cap="flat" cmpd="sng">
            <a:solidFill>
              <a:srgbClr val="434B3B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 defTabSz="685800">
              <a:lnSpc>
                <a:spcPct val="120000"/>
              </a:lnSpc>
            </a:pPr>
            <a:r>
              <a:rPr lang="en-US" altLang="zh-CN" sz="13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伦乃造意（想到一个主意），用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树肤、麻头及敝布、鱼网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以为纸。    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——《后汉书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·宦者列传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41825" y="3477895"/>
            <a:ext cx="7041515" cy="1911350"/>
          </a:xfrm>
          <a:prstGeom prst="rect">
            <a:avLst/>
          </a:prstGeom>
        </p:spPr>
      </p:pic>
      <p:sp>
        <p:nvSpPr>
          <p:cNvPr id="13318" name="文本框 3"/>
          <p:cNvSpPr txBox="1"/>
          <p:nvPr>
            <p:custDataLst>
              <p:tags r:id="rId6"/>
            </p:custDataLst>
          </p:nvPr>
        </p:nvSpPr>
        <p:spPr>
          <a:xfrm>
            <a:off x="4440873" y="5499588"/>
            <a:ext cx="7113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原料易找，价格便宜，易于推广</a:t>
            </a:r>
            <a:endParaRPr lang="zh-CN" altLang="en-US" sz="3200" dirty="0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62582" y="974725"/>
            <a:ext cx="44075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effectLst/>
                <a:latin typeface="方正仿宋_GB2312" panose="02000000000000000000" charset="-122"/>
                <a:ea typeface="方正仿宋_GB2312" panose="02000000000000000000" charset="-122"/>
                <a:sym typeface="+mn-ea"/>
              </a:rPr>
              <a:t>他改进的纸有什么优点？</a:t>
            </a:r>
            <a:endParaRPr lang="en-US" altLang="zh-CN" sz="2800" b="1" dirty="0">
              <a:effectLst/>
              <a:latin typeface="方正仿宋_GB2312" panose="02000000000000000000" charset="-122"/>
              <a:ea typeface="方正仿宋_GB2312" panose="02000000000000000000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8236" y="974725"/>
            <a:ext cx="3925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effectLst/>
                <a:latin typeface="方正仿宋_GB2312" panose="02000000000000000000" charset="-122"/>
                <a:ea typeface="方正仿宋_GB2312" panose="02000000000000000000" charset="-122"/>
                <a:sym typeface="+mn-ea"/>
              </a:rPr>
              <a:t>他用什么原料造纸？</a:t>
            </a:r>
            <a:endParaRPr lang="zh-CN" altLang="en-US" sz="2800" b="1" dirty="0">
              <a:effectLst/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40925" y="4864100"/>
            <a:ext cx="979805" cy="3683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/>
              <a:t>旧渔网</a:t>
            </a:r>
            <a:endParaRPr lang="zh-CN" altLang="en-US" dirty="0"/>
          </a:p>
        </p:txBody>
      </p:sp>
      <p:sp>
        <p:nvSpPr>
          <p:cNvPr id="12" name="Rectangle 50"/>
          <p:cNvSpPr>
            <a:spLocks noChangeArrowheads="1"/>
          </p:cNvSpPr>
          <p:nvPr/>
        </p:nvSpPr>
        <p:spPr bwMode="auto">
          <a:xfrm>
            <a:off x="4510452" y="116632"/>
            <a:ext cx="293751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造纸术的发明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6633" grpId="1" bldLvl="0" animBg="1"/>
      <p:bldP spid="2" grpId="0" bldLvl="0" animBg="1"/>
      <p:bldP spid="13318" grpId="0"/>
      <p:bldP spid="8" grpId="0"/>
      <p:bldP spid="9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315" y="1124585"/>
            <a:ext cx="9484995" cy="5133975"/>
          </a:xfrm>
          <a:prstGeom prst="rect">
            <a:avLst/>
          </a:prstGeom>
        </p:spPr>
      </p:pic>
      <p:sp>
        <p:nvSpPr>
          <p:cNvPr id="4" name="Rectangle 50"/>
          <p:cNvSpPr>
            <a:spLocks noChangeArrowheads="1"/>
          </p:cNvSpPr>
          <p:nvPr/>
        </p:nvSpPr>
        <p:spPr bwMode="auto">
          <a:xfrm>
            <a:off x="4510452" y="116632"/>
            <a:ext cx="293751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造纸术的发明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29885" y="1844824"/>
            <a:ext cx="10153128" cy="1643527"/>
          </a:xfrm>
          <a:prstGeom prst="rect">
            <a:avLst/>
          </a:prstGeom>
          <a:noFill/>
          <a:ln w="9525" cap="flat" cmpd="sng">
            <a:solidFill>
              <a:srgbClr val="434B3B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元兴元年（105年），（蔡伦）奏上之。帝善（夸赞）其能，自是莫不从用焉，故天下咸称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蔡侯纸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   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 defTabSz="685800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——《后汉书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·宦者列传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741218" y="1081256"/>
            <a:ext cx="11187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仿宋_GB2312" panose="02000000000000000000" charset="-122"/>
                <a:ea typeface="方正仿宋_GB2312" panose="02000000000000000000" charset="-122"/>
              </a:rPr>
              <a:t>【分析归纳】阅读材料，从</a:t>
            </a:r>
            <a:r>
              <a:rPr lang="zh-CN" altLang="en-US" sz="2800" b="1">
                <a:solidFill>
                  <a:srgbClr val="0070C0"/>
                </a:solidFill>
                <a:latin typeface="方正仿宋_GB2312" panose="02000000000000000000" charset="-122"/>
                <a:ea typeface="方正仿宋_GB2312" panose="02000000000000000000" charset="-122"/>
              </a:rPr>
              <a:t>中国</a:t>
            </a:r>
            <a:r>
              <a:rPr lang="zh-CN" altLang="en-US" sz="2800" b="1">
                <a:latin typeface="方正仿宋_GB2312" panose="02000000000000000000" charset="-122"/>
                <a:ea typeface="方正仿宋_GB2312" panose="02000000000000000000" charset="-122"/>
              </a:rPr>
              <a:t>和</a:t>
            </a:r>
            <a:r>
              <a:rPr lang="zh-CN" altLang="en-US" sz="2800" b="1">
                <a:solidFill>
                  <a:srgbClr val="0070C0"/>
                </a:solidFill>
                <a:latin typeface="方正仿宋_GB2312" panose="02000000000000000000" charset="-122"/>
                <a:ea typeface="方正仿宋_GB2312" panose="02000000000000000000" charset="-122"/>
              </a:rPr>
              <a:t>世界</a:t>
            </a:r>
            <a:r>
              <a:rPr lang="zh-CN" altLang="en-US" sz="2800" b="1">
                <a:latin typeface="方正仿宋_GB2312" panose="02000000000000000000" charset="-122"/>
                <a:ea typeface="方正仿宋_GB2312" panose="02000000000000000000" charset="-122"/>
              </a:rPr>
              <a:t>两个方面说说造纸术的影响。</a:t>
            </a:r>
            <a:endParaRPr lang="zh-CN" altLang="en-US" sz="2800" b="1">
              <a:latin typeface="方正仿宋_GB2312" panose="02000000000000000000" charset="-122"/>
              <a:ea typeface="方正仿宋_GB2312" panose="02000000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015004" y="3717032"/>
            <a:ext cx="10168009" cy="1057790"/>
          </a:xfrm>
          <a:prstGeom prst="rect">
            <a:avLst/>
          </a:prstGeom>
          <a:solidFill>
            <a:srgbClr val="FFFF00">
              <a:alpha val="30000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）对中国：</a:t>
            </a:r>
            <a:r>
              <a:rPr lang="zh-CN" altLang="en-US" sz="2800" b="1" dirty="0">
                <a:solidFill>
                  <a:srgbClr val="0000F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蔡伦改进造纸术后，纸逐渐取代简帛，成为人们广泛使用的书写材料，也便利了典籍的流传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29885" y="5013175"/>
            <a:ext cx="10153128" cy="954107"/>
          </a:xfrm>
          <a:prstGeom prst="rect">
            <a:avLst/>
          </a:prstGeom>
          <a:solidFill>
            <a:srgbClr val="92D050">
              <a:alpha val="28000"/>
            </a:srgb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（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）对世界：</a:t>
            </a:r>
            <a:r>
              <a:rPr lang="zh-CN" altLang="en-US" sz="2800" b="1" dirty="0">
                <a:solidFill>
                  <a:srgbClr val="0000FF"/>
                </a:solidFill>
                <a:effectLst/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造纸术的传播，促进了世界科学文化的传播和交流，是中国对世界文明的伟大贡献之一。</a:t>
            </a:r>
            <a:endParaRPr lang="zh-CN" altLang="en-US" sz="2800" b="1" dirty="0">
              <a:solidFill>
                <a:srgbClr val="0000FF"/>
              </a:solidFill>
              <a:effectLst/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8" name="Rectangle 50"/>
          <p:cNvSpPr>
            <a:spLocks noChangeArrowheads="1"/>
          </p:cNvSpPr>
          <p:nvPr/>
        </p:nvSpPr>
        <p:spPr bwMode="auto">
          <a:xfrm>
            <a:off x="4510452" y="116632"/>
            <a:ext cx="293751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造纸术的发明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263352" y="970280"/>
            <a:ext cx="11417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</a:pPr>
            <a:r>
              <a:rPr lang="zh-CN" altLang="en-US" sz="2400" b="1">
                <a:latin typeface="方正仿宋_GB2312" panose="02000000000000000000" charset="-122"/>
                <a:ea typeface="方正仿宋_GB2312" panose="02000000000000000000" charset="-122"/>
                <a:sym typeface="微软雅黑" panose="020B0503020204020204" charset="-122"/>
              </a:rPr>
              <a:t>【自主学习】阅读教材</a:t>
            </a:r>
            <a:r>
              <a:rPr lang="zh-CN" altLang="en-US" sz="2400" b="1">
                <a:solidFill>
                  <a:srgbClr val="0070C0"/>
                </a:solidFill>
                <a:latin typeface="方正仿宋_GB2312" panose="02000000000000000000" charset="-122"/>
                <a:ea typeface="方正仿宋_GB2312" panose="02000000000000000000" charset="-122"/>
                <a:sym typeface="微软雅黑" panose="020B0503020204020204" charset="-122"/>
              </a:rPr>
              <a:t>第</a:t>
            </a:r>
            <a:r>
              <a:rPr lang="en-US" altLang="zh-CN" sz="2400" b="1">
                <a:solidFill>
                  <a:srgbClr val="0070C0"/>
                </a:solidFill>
                <a:latin typeface="方正仿宋_GB2312" panose="02000000000000000000" charset="-122"/>
                <a:ea typeface="方正仿宋_GB2312" panose="02000000000000000000" charset="-122"/>
                <a:sym typeface="微软雅黑" panose="020B0503020204020204" charset="-122"/>
              </a:rPr>
              <a:t>85—86</a:t>
            </a:r>
            <a:r>
              <a:rPr lang="zh-CN" altLang="en-US" sz="2400" b="1">
                <a:solidFill>
                  <a:srgbClr val="0070C0"/>
                </a:solidFill>
                <a:latin typeface="方正仿宋_GB2312" panose="02000000000000000000" charset="-122"/>
                <a:ea typeface="方正仿宋_GB2312" panose="02000000000000000000" charset="-122"/>
                <a:sym typeface="微软雅黑" panose="020B0503020204020204" charset="-122"/>
              </a:rPr>
              <a:t>页</a:t>
            </a:r>
            <a:r>
              <a:rPr lang="zh-CN" altLang="en-US" sz="2400" b="1">
                <a:latin typeface="方正仿宋_GB2312" panose="02000000000000000000" charset="-122"/>
                <a:ea typeface="方正仿宋_GB2312" panose="02000000000000000000" charset="-122"/>
                <a:sym typeface="微软雅黑" panose="020B0503020204020204" charset="-122"/>
              </a:rPr>
              <a:t>，将张仲景和华佗的人物小档案补充完整。</a:t>
            </a:r>
            <a:endParaRPr lang="zh-CN" altLang="en-US" sz="2400" b="1">
              <a:latin typeface="方正仿宋_GB2312" panose="02000000000000000000" charset="-122"/>
              <a:ea typeface="方正仿宋_GB2312" panose="02000000000000000000" charset="-122"/>
              <a:sym typeface="微软雅黑" panose="020B0503020204020204" charset="-122"/>
            </a:endParaRPr>
          </a:p>
        </p:txBody>
      </p:sp>
      <p:sp>
        <p:nvSpPr>
          <p:cNvPr id="16390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85140" y="1579880"/>
            <a:ext cx="5666105" cy="4758690"/>
          </a:xfrm>
          <a:prstGeom prst="rect">
            <a:avLst/>
          </a:prstGeom>
          <a:noFill/>
          <a:ln w="28575" cap="flat" cmpd="sng">
            <a:solidFill>
              <a:srgbClr val="6666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175">
              <a:lnSpc>
                <a:spcPct val="150000"/>
              </a:lnSpc>
            </a:pPr>
            <a:r>
              <a:rPr lang="en-US" altLang="zh-CN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       </a:t>
            </a: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名人小档案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姓名：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时代：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职业：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成就：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地位：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</p:txBody>
      </p:sp>
      <p:sp>
        <p:nvSpPr>
          <p:cNvPr id="45063" name="文本框 14"/>
          <p:cNvSpPr/>
          <p:nvPr>
            <p:custDataLst>
              <p:tags r:id="rId3"/>
            </p:custDataLst>
          </p:nvPr>
        </p:nvSpPr>
        <p:spPr>
          <a:xfrm>
            <a:off x="1449705" y="2785600"/>
            <a:ext cx="2565400" cy="43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东汉末年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sym typeface="宋体" panose="02010600030101010101" pitchFamily="2" charset="-122"/>
            </a:endParaRPr>
          </a:p>
        </p:txBody>
      </p:sp>
      <p:sp>
        <p:nvSpPr>
          <p:cNvPr id="45064" name="文本框 1"/>
          <p:cNvSpPr/>
          <p:nvPr>
            <p:custDataLst>
              <p:tags r:id="rId4"/>
            </p:custDataLst>
          </p:nvPr>
        </p:nvSpPr>
        <p:spPr>
          <a:xfrm>
            <a:off x="1449705" y="3341762"/>
            <a:ext cx="1172210" cy="43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医生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sym typeface="宋体" panose="02010600030101010101" pitchFamily="2" charset="-122"/>
            </a:endParaRPr>
          </a:p>
        </p:txBody>
      </p:sp>
      <p:sp>
        <p:nvSpPr>
          <p:cNvPr id="45065" name="文本框 1"/>
          <p:cNvSpPr/>
          <p:nvPr>
            <p:custDataLst>
              <p:tags r:id="rId5"/>
            </p:custDataLst>
          </p:nvPr>
        </p:nvSpPr>
        <p:spPr>
          <a:xfrm>
            <a:off x="1430655" y="3885127"/>
            <a:ext cx="4792345" cy="11226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著</a:t>
            </a:r>
            <a:r>
              <a:rPr lang="en-US" altLang="zh-CN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伤寒杂病论</a:t>
            </a:r>
            <a:r>
              <a:rPr lang="en-US" altLang="zh-CN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》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，</a:t>
            </a:r>
            <a:endParaRPr lang="zh-CN" altLang="en-US" sz="2400" dirty="0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提出</a:t>
            </a:r>
            <a:r>
              <a:rPr lang="en-US" altLang="zh-CN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治未病</a:t>
            </a:r>
            <a:r>
              <a:rPr lang="en-US" altLang="zh-CN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”</a:t>
            </a: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思想（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预防疾病</a:t>
            </a: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方正公文小标宋" panose="02000500000000000000" charset="-122"/>
              <a:ea typeface="方正公文小标宋" panose="02000500000000000000" charset="-122"/>
              <a:sym typeface="宋体" panose="02010600030101010101" pitchFamily="2" charset="-122"/>
            </a:endParaRPr>
          </a:p>
        </p:txBody>
      </p:sp>
      <p:sp>
        <p:nvSpPr>
          <p:cNvPr id="17415" name="文本框 2"/>
          <p:cNvSpPr txBox="1"/>
          <p:nvPr>
            <p:custDataLst>
              <p:tags r:id="rId6"/>
            </p:custDataLst>
          </p:nvPr>
        </p:nvSpPr>
        <p:spPr>
          <a:xfrm>
            <a:off x="1414320" y="4976336"/>
            <a:ext cx="4820285" cy="11889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中医临床理论体系的开创者</a:t>
            </a: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，为中医药学的发展作出巨大贡献；被后世称为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“医圣”</a:t>
            </a:r>
            <a:r>
              <a:rPr lang="en-US" altLang="zh-CN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坐堂</a:t>
            </a:r>
            <a:r>
              <a:rPr lang="zh-CN" altLang="en-US" sz="240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医生</a:t>
            </a:r>
            <a:r>
              <a:rPr lang="en-US" altLang="zh-CN" sz="2400" smtClean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”</a:t>
            </a:r>
            <a:endParaRPr lang="en-US" altLang="zh-CN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7416" name="文本框 3"/>
          <p:cNvSpPr txBox="1"/>
          <p:nvPr>
            <p:custDataLst>
              <p:tags r:id="rId7"/>
            </p:custDataLst>
          </p:nvPr>
        </p:nvSpPr>
        <p:spPr>
          <a:xfrm>
            <a:off x="1449705" y="2218447"/>
            <a:ext cx="2931160" cy="43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algn="l"/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张仲景</a:t>
            </a:r>
            <a:endParaRPr lang="zh-CN" altLang="zh-CN" sz="16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pic>
        <p:nvPicPr>
          <p:cNvPr id="16389" name="图片 11" descr="张仲景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151630" y="1701165"/>
            <a:ext cx="1897380" cy="191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61" name="内容占位符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6223000" y="1579880"/>
            <a:ext cx="5472430" cy="4758055"/>
          </a:xfrm>
          <a:prstGeom prst="rect">
            <a:avLst/>
          </a:prstGeom>
          <a:noFill/>
          <a:ln w="38100" cap="flat" cmpd="sng">
            <a:solidFill>
              <a:srgbClr val="6666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175">
              <a:lnSpc>
                <a:spcPct val="150000"/>
              </a:lnSpc>
            </a:pPr>
            <a:r>
              <a:rPr lang="en-US" altLang="zh-CN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         </a:t>
            </a: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名人小档案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姓名：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时代：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职业：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r>
              <a:rPr lang="zh-CN" altLang="en-US" sz="2400" dirty="0"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  <a:sym typeface="Calibri" panose="020F0502020204030204" charset="0"/>
              </a:rPr>
              <a:t>成就：</a:t>
            </a: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  <a:p>
            <a:pPr marL="3175">
              <a:lnSpc>
                <a:spcPct val="150000"/>
              </a:lnSpc>
            </a:pPr>
            <a:endParaRPr lang="zh-CN" altLang="en-US" sz="2400" dirty="0"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  <a:sym typeface="Calibri" panose="020F0502020204030204" charset="0"/>
            </a:endParaRPr>
          </a:p>
        </p:txBody>
      </p:sp>
      <p:sp>
        <p:nvSpPr>
          <p:cNvPr id="6" name="文本框 14"/>
          <p:cNvSpPr/>
          <p:nvPr>
            <p:custDataLst>
              <p:tags r:id="rId11"/>
            </p:custDataLst>
          </p:nvPr>
        </p:nvSpPr>
        <p:spPr>
          <a:xfrm>
            <a:off x="7288399" y="2768496"/>
            <a:ext cx="212852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东汉末年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sym typeface="宋体" panose="02010600030101010101" pitchFamily="2" charset="-122"/>
            </a:endParaRPr>
          </a:p>
        </p:txBody>
      </p:sp>
      <p:sp>
        <p:nvSpPr>
          <p:cNvPr id="13" name="文本框 1"/>
          <p:cNvSpPr/>
          <p:nvPr>
            <p:custDataLst>
              <p:tags r:id="rId12"/>
            </p:custDataLst>
          </p:nvPr>
        </p:nvSpPr>
        <p:spPr>
          <a:xfrm>
            <a:off x="7288399" y="3332579"/>
            <a:ext cx="1955800" cy="5435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sym typeface="宋体" panose="02010600030101010101" pitchFamily="2" charset="-122"/>
              </a:rPr>
              <a:t>医生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sym typeface="宋体" panose="02010600030101010101" pitchFamily="2" charset="-122"/>
            </a:endParaRPr>
          </a:p>
        </p:txBody>
      </p:sp>
      <p:sp>
        <p:nvSpPr>
          <p:cNvPr id="15" name="文本框 3"/>
          <p:cNvSpPr txBox="1"/>
          <p:nvPr>
            <p:custDataLst>
              <p:tags r:id="rId13"/>
            </p:custDataLst>
          </p:nvPr>
        </p:nvSpPr>
        <p:spPr>
          <a:xfrm>
            <a:off x="7288399" y="2218447"/>
            <a:ext cx="2291715" cy="44513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pPr algn="l">
              <a:lnSpc>
                <a:spcPct val="100000"/>
              </a:lnSpc>
            </a:pPr>
            <a:r>
              <a:rPr lang="zh-CN" altLang="zh-CN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</a:rPr>
              <a:t>华佗</a:t>
            </a:r>
            <a:endParaRPr lang="zh-CN" altLang="zh-CN" sz="18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9463" name="文本框 1"/>
          <p:cNvSpPr txBox="1"/>
          <p:nvPr>
            <p:custDataLst>
              <p:tags r:id="rId14"/>
            </p:custDataLst>
          </p:nvPr>
        </p:nvSpPr>
        <p:spPr>
          <a:xfrm>
            <a:off x="7288399" y="3861048"/>
            <a:ext cx="4164330" cy="183578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擅长用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针灸</a:t>
            </a: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汤药</a:t>
            </a: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为人治病，能实施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外科手术；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发明了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“麻沸散”；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0000CC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创编出了</a:t>
            </a:r>
            <a:r>
              <a:rPr lang="zh-CN" altLang="en-US" sz="2400" dirty="0">
                <a:solidFill>
                  <a:srgbClr val="FF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“五禽戏”</a:t>
            </a:r>
            <a:endParaRPr lang="zh-CN" altLang="en-US" sz="2400" dirty="0">
              <a:solidFill>
                <a:srgbClr val="0000CC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697085" y="1790065"/>
            <a:ext cx="1731010" cy="2049780"/>
            <a:chOff x="9931" y="3013"/>
            <a:chExt cx="3718" cy="4873"/>
          </a:xfrm>
        </p:grpSpPr>
        <p:pic>
          <p:nvPicPr>
            <p:cNvPr id="19466" name="图片 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 flipH="1">
              <a:off x="9931" y="3019"/>
              <a:ext cx="3718" cy="4867"/>
            </a:xfrm>
            <a:prstGeom prst="rect">
              <a:avLst/>
            </a:prstGeom>
            <a:noFill/>
            <a:ln w="9525" cap="flat" cmpd="sng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sp>
          <p:nvSpPr>
            <p:cNvPr id="19467" name="文本框 2"/>
            <p:cNvSpPr txBox="1"/>
            <p:nvPr>
              <p:custDataLst>
                <p:tags r:id="rId17"/>
              </p:custDataLst>
            </p:nvPr>
          </p:nvSpPr>
          <p:spPr>
            <a:xfrm>
              <a:off x="12798" y="3013"/>
              <a:ext cx="717" cy="16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华佗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Rectangle 50"/>
          <p:cNvSpPr>
            <a:spLocks noChangeArrowheads="1"/>
          </p:cNvSpPr>
          <p:nvPr/>
        </p:nvSpPr>
        <p:spPr bwMode="auto">
          <a:xfrm>
            <a:off x="3755807" y="116632"/>
            <a:ext cx="523303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医学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、数学与农学的成就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18"/>
          <a:stretch>
            <a:fillRect/>
          </a:stretch>
        </p:blipFill>
        <p:spPr>
          <a:xfrm>
            <a:off x="6326187" y="2670689"/>
            <a:ext cx="5266055" cy="3551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5063" grpId="0" bldLvl="0"/>
      <p:bldP spid="45064" grpId="0" bldLvl="0"/>
      <p:bldP spid="45065" grpId="0" bldLvl="0"/>
      <p:bldP spid="17415" grpId="0"/>
      <p:bldP spid="17416" grpId="0"/>
      <p:bldP spid="6" grpId="0" bldLvl="0"/>
      <p:bldP spid="13" grpId="0" bldLvl="0"/>
      <p:bldP spid="15" grpId="0"/>
      <p:bldP spid="194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479425" y="1196340"/>
            <a:ext cx="3429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文本框 2"/>
          <p:cNvSpPr txBox="1"/>
          <p:nvPr>
            <p:custDataLst>
              <p:tags r:id="rId2"/>
            </p:custDataLst>
          </p:nvPr>
        </p:nvSpPr>
        <p:spPr>
          <a:xfrm>
            <a:off x="4079776" y="1844824"/>
            <a:ext cx="7560839" cy="36729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中国古代数学的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特点</a:t>
            </a:r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：注重实际应用，与人们的生产、生活联系紧密。</a:t>
            </a:r>
            <a:endParaRPr lang="zh-CN" altLang="en-US" sz="3200" b="1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  <a:sym typeface="+mn-ea"/>
            </a:endParaRPr>
          </a:p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代表作：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  <a:sym typeface="+mn-ea"/>
              </a:rPr>
              <a:t>《九章算术》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成书时期：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东汉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内容：</a:t>
            </a:r>
            <a:r>
              <a:rPr lang="zh-CN" altLang="en-US" sz="32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总结了东汉以前的数学知识，内容包括解决实际问题的算术、代数、几何等</a:t>
            </a:r>
            <a:endParaRPr lang="zh-CN" altLang="en-US" sz="32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  <a:p>
            <a:pPr algn="just"/>
            <a:r>
              <a:rPr lang="zh-CN" altLang="en-US" sz="3200" b="1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地位：</a:t>
            </a:r>
            <a:r>
              <a:rPr lang="zh-CN" altLang="en-US" sz="3200" b="1" dirty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当时世界上先进的</a:t>
            </a:r>
            <a:r>
              <a:rPr lang="zh-CN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数学</a:t>
            </a:r>
            <a:r>
              <a:rPr lang="zh-CN" altLang="en-US" sz="3200" b="1" smtClean="0">
                <a:solidFill>
                  <a:srgbClr val="FF0000"/>
                </a:solidFill>
                <a:highlight>
                  <a:srgbClr val="FFFF00"/>
                </a:highlight>
                <a:latin typeface="华文新魏" panose="02010800040101010101" pitchFamily="2" charset="-122"/>
                <a:ea typeface="华文新魏" panose="02010800040101010101" pitchFamily="2" charset="-122"/>
                <a:cs typeface="方正公文小标宋" panose="02000500000000000000" charset="-122"/>
              </a:rPr>
              <a:t>著作</a:t>
            </a:r>
            <a:endParaRPr lang="zh-CN" altLang="en-US" sz="3200" b="1" dirty="0">
              <a:solidFill>
                <a:srgbClr val="FF0000"/>
              </a:solidFill>
              <a:highlight>
                <a:srgbClr val="FFFF00"/>
              </a:highlight>
              <a:latin typeface="华文新魏" panose="02010800040101010101" pitchFamily="2" charset="-122"/>
              <a:ea typeface="华文新魏" panose="02010800040101010101" pitchFamily="2" charset="-122"/>
              <a:cs typeface="方正公文小标宋" panose="02000500000000000000" charset="-122"/>
            </a:endParaRPr>
          </a:p>
        </p:txBody>
      </p:sp>
      <p:sp>
        <p:nvSpPr>
          <p:cNvPr id="5" name="Rectangle 50"/>
          <p:cNvSpPr>
            <a:spLocks noChangeArrowheads="1"/>
          </p:cNvSpPr>
          <p:nvPr/>
        </p:nvSpPr>
        <p:spPr bwMode="auto">
          <a:xfrm>
            <a:off x="3755807" y="116632"/>
            <a:ext cx="523303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医学</a:t>
            </a:r>
            <a:r>
              <a:rPr lang="zh-CN" altLang="en-US" sz="3600" b="1" dirty="0">
                <a:solidFill>
                  <a:srgbClr val="660033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</a:rPr>
              <a:t>、数学与农学的成就</a:t>
            </a:r>
            <a:endParaRPr lang="en-US" altLang="zh-CN" sz="3600" b="1" dirty="0">
              <a:solidFill>
                <a:srgbClr val="660033"/>
              </a:solidFill>
              <a:latin typeface="方正古隶简体" panose="03000509000000000000" pitchFamily="65" charset="-122"/>
              <a:ea typeface="方正古隶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AS_UNIQUEID" val="1185"/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185"/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AS_UNIQUEID" val="1290"/>
</p:tagLst>
</file>

<file path=ppt/tags/tag39.xml><?xml version="1.0" encoding="utf-8"?>
<p:tagLst xmlns:p="http://schemas.openxmlformats.org/presentationml/2006/main">
  <p:tag name="AS_UNIQUEID" val="1291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92"/>
</p:tagLst>
</file>

<file path=ppt/tags/tag41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PLACING_PICTURE_USER_VIEWPORT" val="{&quot;height&quot;:3512,&quot;width&quot;:2702}"/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  <p:tag name="KSO_WM_UNIT_PLACING_PICTURE_USER_VIEWPORT" val="{&quot;height&quot;:3431.7693412682124,&quot;width&quot;:2956}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AS_UNIQUEID" val="1139"/>
  <p:tag name="KSO_WM_SCREEN_THEME_FLAG" val="tsuV+PS6qfZTY5ZJqADwQl9jcXZlGVxvBBL5/nqx2+wcwp5XsLauzn/Y3NZzQvQAfjl0B32fEO5xAb9J4UHLZZU1+VcelF6Nadz1n8J4QmY="/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1977</Words>
  <Application>WPS 演示</Application>
  <PresentationFormat>自定义</PresentationFormat>
  <Paragraphs>206</Paragraphs>
  <Slides>17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黑体</vt:lpstr>
      <vt:lpstr>华文新魏</vt:lpstr>
      <vt:lpstr>方正古隶简体</vt:lpstr>
      <vt:lpstr>新宋体</vt:lpstr>
      <vt:lpstr>方正公文小标宋</vt:lpstr>
      <vt:lpstr>方正仿宋_GB2312</vt:lpstr>
      <vt:lpstr>仿宋</vt:lpstr>
      <vt:lpstr>楷体</vt:lpstr>
      <vt:lpstr>微软雅黑</vt:lpstr>
      <vt:lpstr>Calibri</vt:lpstr>
      <vt:lpstr>Times New Roman</vt:lpstr>
      <vt:lpstr>华文中宋</vt:lpstr>
      <vt:lpstr>Arial Unicode MS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93</cp:revision>
  <dcterms:created xsi:type="dcterms:W3CDTF">2023-08-24T08:36:00Z</dcterms:created>
  <dcterms:modified xsi:type="dcterms:W3CDTF">2024-07-12T01:05:47Z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F603C3F1AFED4A43AAD38EC1F7EA5F3B_12</vt:lpwstr>
  </property>
</Properties>
</file>